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BBF54FA_BE09012E.xml" ContentType="application/vnd.ms-powerpoint.comments+xml"/>
  <Override PartName="/ppt/notesSlides/notesSlide35.xml" ContentType="application/vnd.openxmlformats-officedocument.presentationml.notesSlide+xml"/>
  <Override PartName="/ppt/comments/modernComment_2710_B3691719.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2726_17CA2F24.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4E_F5F761DB.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98"/>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270" r:id="rId64"/>
    <p:sldId id="334" r:id="rId65"/>
    <p:sldId id="2076138291" r:id="rId66"/>
    <p:sldId id="264" r:id="rId67"/>
    <p:sldId id="2076138293" r:id="rId68"/>
    <p:sldId id="2076138292" r:id="rId69"/>
    <p:sldId id="2076138280" r:id="rId70"/>
    <p:sldId id="2076138285" r:id="rId71"/>
    <p:sldId id="2076138232" r:id="rId72"/>
    <p:sldId id="2076138212" r:id="rId73"/>
    <p:sldId id="2076138237" r:id="rId74"/>
    <p:sldId id="2076138233" r:id="rId75"/>
    <p:sldId id="1370" r:id="rId76"/>
    <p:sldId id="2076137919" r:id="rId77"/>
    <p:sldId id="2076137922" r:id="rId78"/>
    <p:sldId id="2076137933" r:id="rId79"/>
    <p:sldId id="2076137951" r:id="rId80"/>
    <p:sldId id="2076137963" r:id="rId81"/>
    <p:sldId id="2076137923" r:id="rId82"/>
    <p:sldId id="2076137952" r:id="rId83"/>
    <p:sldId id="2076137954" r:id="rId84"/>
    <p:sldId id="2076137957" r:id="rId85"/>
    <p:sldId id="2076137962" r:id="rId86"/>
    <p:sldId id="2076137959" r:id="rId87"/>
    <p:sldId id="2076137960" r:id="rId88"/>
    <p:sldId id="2076137961" r:id="rId89"/>
    <p:sldId id="2076137920" r:id="rId90"/>
    <p:sldId id="2076138213" r:id="rId91"/>
    <p:sldId id="2076138238" r:id="rId92"/>
    <p:sldId id="2076138214" r:id="rId93"/>
    <p:sldId id="2076138239" r:id="rId94"/>
    <p:sldId id="2076138240" r:id="rId95"/>
    <p:sldId id="261" r:id="rId96"/>
    <p:sldId id="207613824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270"/>
            <p14:sldId id="334"/>
            <p14:sldId id="2076138291"/>
            <p14:sldId id="264"/>
            <p14:sldId id="2076138293"/>
            <p14:sldId id="2076138292"/>
            <p14:sldId id="2076138280"/>
            <p14:sldId id="2076138285"/>
            <p14:sldId id="2076138232"/>
            <p14:sldId id="2076138212"/>
            <p14:sldId id="2076138237"/>
            <p14:sldId id="2076138233"/>
            <p14:sldId id="1370"/>
            <p14:sldId id="2076137919"/>
            <p14:sldId id="2076137922"/>
            <p14:sldId id="2076137933"/>
            <p14:sldId id="2076137951"/>
            <p14:sldId id="2076137963"/>
            <p14:sldId id="2076137923"/>
            <p14:sldId id="2076137952"/>
            <p14:sldId id="2076137954"/>
            <p14:sldId id="2076137957"/>
            <p14:sldId id="2076137962"/>
            <p14:sldId id="2076137959"/>
            <p14:sldId id="2076137960"/>
            <p14:sldId id="2076137961"/>
            <p14:sldId id="2076137920"/>
            <p14:sldId id="2076138213"/>
            <p14:sldId id="2076138238"/>
            <p14:sldId id="2076138214"/>
            <p14:sldId id="2076138239"/>
            <p14:sldId id="2076138240"/>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326" autoAdjust="0"/>
  </p:normalViewPr>
  <p:slideViewPr>
    <p:cSldViewPr snapToGrid="0">
      <p:cViewPr varScale="1">
        <p:scale>
          <a:sx n="51" d="100"/>
          <a:sy n="51" d="100"/>
        </p:scale>
        <p:origin x="18" y="1065"/>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slide" Target="slides/slide9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8/14/2020 11:32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8/14/2020 11:32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8/14/2020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8/14/2020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8/14/2020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8/14/2020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8/14/2020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8/14/2020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8/14/2020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8/14/2020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050630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89</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8/14/2020 11:32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49.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openxmlformats.org/officeDocument/2006/relationships/image" Target="../media/image55.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5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39.xml"/><Relationship Id="rId5" Type="http://schemas.openxmlformats.org/officeDocument/2006/relationships/image" Target="../media/image81.png"/><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39.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75.sv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4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75.svg"/></Relationships>
</file>

<file path=ppt/slides/_rels/slide82.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74.png"/><Relationship Id="rId7"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9.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75.svg"/><Relationship Id="rId9" Type="http://schemas.openxmlformats.org/officeDocument/2006/relationships/image" Target="../media/image92.sv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8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8.xml"/><Relationship Id="rId1" Type="http://schemas.openxmlformats.org/officeDocument/2006/relationships/slideLayout" Target="../slideLayouts/slideLayout47.xml"/><Relationship Id="rId4" Type="http://schemas.openxmlformats.org/officeDocument/2006/relationships/image" Target="../media/image96.jpeg"/></Relationships>
</file>

<file path=ppt/slides/_rels/slide8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98.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97.png"/><Relationship Id="rId1" Type="http://schemas.openxmlformats.org/officeDocument/2006/relationships/slideLayout" Target="../slideLayouts/slideLayout4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8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101.png"/><Relationship Id="rId4" Type="http://schemas.openxmlformats.org/officeDocument/2006/relationships/image" Target="../media/image10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879068"/>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2106023"/>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3611571"/>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842715"/>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4422013"/>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502859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799943"/>
            <a:ext cx="3707680" cy="31122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4627437"/>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Zoiner Tejada</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66</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69</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security</a:t>
            </a:r>
          </a:p>
          <a:p>
            <a:pPr marL="281677" lvl="1" indent="0">
              <a:buNone/>
            </a:pPr>
            <a:r>
              <a:rPr lang="en-US" sz="1765" dirty="0">
                <a:solidFill>
                  <a:schemeClr val="tx1"/>
                </a:solidFill>
              </a:rPr>
              <a:t>Synapse Managed Virtual Network and Managed private endpoints</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568047" y="1190711"/>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630833" y="1113237"/>
            <a:ext cx="4894764" cy="3287176"/>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697796" y="1302431"/>
            <a:ext cx="2711063" cy="1719840"/>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Security + networking</a:t>
            </a:r>
            <a:r>
              <a:rPr lang="en-US" sz="1765" dirty="0">
                <a:solidFill>
                  <a:srgbClr val="171717"/>
                </a:solidFill>
                <a:latin typeface="Segoe UI" panose="020B0502040204020203" pitchFamily="34" charset="0"/>
              </a:rPr>
              <a:t> and check </a:t>
            </a:r>
            <a:r>
              <a:rPr lang="en-US" sz="1765" b="1" dirty="0">
                <a:solidFill>
                  <a:srgbClr val="171717"/>
                </a:solidFill>
                <a:latin typeface="Segoe UI" panose="020B0502040204020203" pitchFamily="34" charset="0"/>
              </a:rPr>
              <a:t>Allow connections from all IP addresses</a:t>
            </a:r>
            <a:r>
              <a:rPr lang="en-US" sz="1765" dirty="0">
                <a:solidFill>
                  <a:srgbClr val="171717"/>
                </a:solidFill>
                <a:latin typeface="Segoe UI" panose="020B0502040204020203" pitchFamily="34" charset="0"/>
              </a:rPr>
              <a:t> during workspace creation</a:t>
            </a:r>
            <a:endParaRPr lang="en-US" sz="1765" dirty="0"/>
          </a:p>
        </p:txBody>
      </p:sp>
      <p:sp>
        <p:nvSpPr>
          <p:cNvPr id="8" name="Rectangle 7">
            <a:extLst>
              <a:ext uri="{FF2B5EF4-FFF2-40B4-BE49-F238E27FC236}">
                <a16:creationId xmlns:a16="http://schemas.microsoft.com/office/drawing/2014/main" id="{DCA81CC5-EB96-4C02-A9B7-B347FA4B06C6}"/>
              </a:ext>
            </a:extLst>
          </p:cNvPr>
          <p:cNvSpPr/>
          <p:nvPr/>
        </p:nvSpPr>
        <p:spPr>
          <a:xfrm>
            <a:off x="886684" y="3429000"/>
            <a:ext cx="2300201" cy="482763"/>
          </a:xfrm>
          <a:prstGeom prst="rect">
            <a:avLst/>
          </a:prstGeom>
        </p:spPr>
        <p:txBody>
          <a:bodyPr wrap="square">
            <a:spAutoFit/>
          </a:bodyPr>
          <a:lstStyle/>
          <a:p>
            <a:pPr algn="ctr"/>
            <a:r>
              <a:rPr lang="en-US" sz="1372" dirty="0">
                <a:solidFill>
                  <a:srgbClr val="171717"/>
                </a:solidFill>
                <a:latin typeface="Segoe UI" panose="020B0502040204020203" pitchFamily="34" charset="0"/>
              </a:rPr>
              <a:t>OR </a:t>
            </a:r>
          </a:p>
          <a:p>
            <a:pPr algn="ctr"/>
            <a:r>
              <a:rPr lang="en-US" sz="1176" dirty="0">
                <a:solidFill>
                  <a:srgbClr val="171717"/>
                </a:solidFill>
                <a:latin typeface="Segoe UI" panose="020B0502040204020203" pitchFamily="34" charset="0"/>
              </a:rPr>
              <a:t>(after the workspace is created)</a:t>
            </a:r>
            <a:endParaRPr lang="en-US" sz="1176" dirty="0"/>
          </a:p>
        </p:txBody>
      </p:sp>
      <p:sp>
        <p:nvSpPr>
          <p:cNvPr id="9" name="Rectangle 8">
            <a:extLst>
              <a:ext uri="{FF2B5EF4-FFF2-40B4-BE49-F238E27FC236}">
                <a16:creationId xmlns:a16="http://schemas.microsoft.com/office/drawing/2014/main" id="{451DD53C-A96E-4327-BA3A-D62EC646BC2F}"/>
              </a:ext>
            </a:extLst>
          </p:cNvPr>
          <p:cNvSpPr/>
          <p:nvPr/>
        </p:nvSpPr>
        <p:spPr>
          <a:xfrm>
            <a:off x="886684" y="4695650"/>
            <a:ext cx="4088785" cy="1176733"/>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Firewalls</a:t>
            </a:r>
            <a:r>
              <a:rPr lang="en-US" sz="1765" dirty="0">
                <a:solidFill>
                  <a:srgbClr val="171717"/>
                </a:solidFill>
                <a:latin typeface="Segoe UI" panose="020B0502040204020203" pitchFamily="34" charset="0"/>
              </a:rPr>
              <a:t> under </a:t>
            </a:r>
            <a:r>
              <a:rPr lang="en-US" sz="1765" b="1" dirty="0">
                <a:solidFill>
                  <a:srgbClr val="171717"/>
                </a:solidFill>
                <a:latin typeface="Segoe UI" panose="020B0502040204020203" pitchFamily="34" charset="0"/>
              </a:rPr>
              <a:t>Security</a:t>
            </a:r>
            <a:r>
              <a:rPr lang="en-US" sz="1765" dirty="0">
                <a:solidFill>
                  <a:srgbClr val="171717"/>
                </a:solidFill>
                <a:latin typeface="Segoe UI" panose="020B0502040204020203" pitchFamily="34" charset="0"/>
              </a:rPr>
              <a:t> from Azure portal. To add a new IP firewall rule, give it a name, Start IP, and End IP. Select </a:t>
            </a:r>
            <a:r>
              <a:rPr lang="en-US" sz="1765" b="1" dirty="0">
                <a:solidFill>
                  <a:srgbClr val="171717"/>
                </a:solidFill>
                <a:latin typeface="Segoe UI" panose="020B0502040204020203" pitchFamily="34" charset="0"/>
              </a:rPr>
              <a:t>Save</a:t>
            </a:r>
            <a:r>
              <a:rPr lang="en-US" sz="1765" dirty="0">
                <a:solidFill>
                  <a:srgbClr val="171717"/>
                </a:solidFill>
                <a:latin typeface="Segoe UI" panose="020B0502040204020203" pitchFamily="34" charset="0"/>
              </a:rPr>
              <a:t> when done</a:t>
            </a:r>
            <a:endParaRPr lang="en-US" sz="1765"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190269" y="3802511"/>
            <a:ext cx="4894763" cy="2763032"/>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56048" y="4760135"/>
            <a:ext cx="4612271" cy="1912821"/>
          </a:xfrm>
          <a:prstGeom prst="rect">
            <a:avLst/>
          </a:prstGeom>
        </p:spPr>
      </p:pic>
      <p:sp>
        <p:nvSpPr>
          <p:cNvPr id="2" name="object 2"/>
          <p:cNvSpPr txBox="1">
            <a:spLocks noGrp="1"/>
          </p:cNvSpPr>
          <p:nvPr>
            <p:ph type="title"/>
          </p:nvPr>
        </p:nvSpPr>
        <p:spPr>
          <a:xfrm>
            <a:off x="588263" y="457621"/>
            <a:ext cx="11018520" cy="1099677"/>
          </a:xfrm>
          <a:prstGeom prst="rect">
            <a:avLst/>
          </a:prstGeom>
        </p:spPr>
        <p:txBody>
          <a:bodyPr vert="horz" wrap="square" lIns="0" tIns="13333"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18643" y="1934959"/>
            <a:ext cx="3959210" cy="2329327"/>
          </a:xfrm>
        </p:spPr>
        <p:txBody>
          <a:bodyPr/>
          <a:lstStyle/>
          <a:p>
            <a:r>
              <a:rPr lang="en-US" sz="1765" dirty="0"/>
              <a:t>1. Register the Network resource provider on the subscription</a:t>
            </a:r>
            <a:r>
              <a:rPr lang="en-US" sz="1765" i="1" dirty="0"/>
              <a:t>: </a:t>
            </a:r>
            <a:r>
              <a:rPr lang="en-US" sz="1568" b="1" dirty="0"/>
              <a:t>All services</a:t>
            </a:r>
            <a:r>
              <a:rPr lang="en-US" sz="1568" dirty="0"/>
              <a:t>: </a:t>
            </a:r>
            <a:r>
              <a:rPr lang="en-US" sz="1568" b="1" dirty="0"/>
              <a:t>subscription -&gt; </a:t>
            </a:r>
            <a:r>
              <a:rPr lang="en-US" sz="1568" dirty="0"/>
              <a:t>select </a:t>
            </a:r>
            <a:r>
              <a:rPr lang="en-US" sz="1568" b="1" dirty="0"/>
              <a:t>Subscriptions -&gt;select Resource providers -&gt; </a:t>
            </a:r>
            <a:r>
              <a:rPr lang="en-US" sz="1568" b="1" i="1" dirty="0" err="1"/>
              <a:t>Microsoft.Network</a:t>
            </a:r>
            <a:r>
              <a:rPr lang="en-US" sz="1568" b="1" i="1" dirty="0"/>
              <a:t> </a:t>
            </a:r>
            <a:r>
              <a:rPr lang="en-US" sz="1568" b="1" dirty="0"/>
              <a:t>-&gt; Register</a:t>
            </a:r>
          </a:p>
          <a:p>
            <a:r>
              <a:rPr lang="en-US" sz="1568" b="1" dirty="0"/>
              <a:t>(</a:t>
            </a:r>
            <a:r>
              <a:rPr lang="en-US" sz="1568" b="1" dirty="0" err="1"/>
              <a:t>powershell:</a:t>
            </a:r>
            <a:r>
              <a:rPr lang="en-US" sz="1568" dirty="0" err="1">
                <a:solidFill>
                  <a:srgbClr val="0101FD"/>
                </a:solidFill>
                <a:latin typeface="SFMono-Regular"/>
              </a:rPr>
              <a:t>Register-AzResourceProvider</a:t>
            </a:r>
            <a:r>
              <a:rPr lang="en-US" sz="1568" dirty="0">
                <a:solidFill>
                  <a:srgbClr val="007D9A"/>
                </a:solidFill>
                <a:latin typeface="SFMono-Regular"/>
              </a:rPr>
              <a:t> -</a:t>
            </a:r>
            <a:r>
              <a:rPr lang="en-US" sz="1568" dirty="0" err="1">
                <a:solidFill>
                  <a:srgbClr val="007D9A"/>
                </a:solidFill>
                <a:latin typeface="SFMono-Regular"/>
              </a:rPr>
              <a:t>ProviderNamespace</a:t>
            </a:r>
            <a:r>
              <a:rPr lang="en-US" sz="1568" dirty="0">
                <a:solidFill>
                  <a:srgbClr val="171717"/>
                </a:solidFill>
                <a:latin typeface="SFMono-Regular"/>
              </a:rPr>
              <a:t> </a:t>
            </a:r>
            <a:r>
              <a:rPr lang="en-US" sz="1568" dirty="0" err="1">
                <a:solidFill>
                  <a:srgbClr val="171717"/>
                </a:solidFill>
                <a:latin typeface="SFMono-Regular"/>
              </a:rPr>
              <a:t>Microsoft.Network</a:t>
            </a:r>
            <a:r>
              <a:rPr lang="en-US" sz="1568" dirty="0">
                <a:solidFill>
                  <a:srgbClr val="171717"/>
                </a:solidFill>
                <a:latin typeface="SFMono-Regular"/>
              </a:rPr>
              <a:t>)</a:t>
            </a:r>
            <a:endParaRPr lang="en-US" sz="1568" b="1" dirty="0">
              <a:gradFill>
                <a:gsLst>
                  <a:gs pos="1250">
                    <a:srgbClr val="1A1A1A"/>
                  </a:gs>
                  <a:gs pos="100000">
                    <a:srgbClr val="1A1A1A"/>
                  </a:gs>
                </a:gsLst>
                <a:lin ang="5400000" scaled="0"/>
              </a:gradFill>
            </a:endParaRPr>
          </a:p>
          <a:p>
            <a:endParaRPr lang="en-US" sz="1568"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04341" y="1785555"/>
            <a:ext cx="4268711" cy="2241062"/>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843021" y="2807208"/>
            <a:ext cx="4760717" cy="3747559"/>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18643" y="4264286"/>
            <a:ext cx="3959210" cy="1158629"/>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765" dirty="0"/>
              <a:t>2. Create a Synapse workspace and Enable Managed Virtual Network</a:t>
            </a:r>
            <a:endParaRPr lang="en-US" sz="1568" b="1" dirty="0">
              <a:gradFill>
                <a:gsLst>
                  <a:gs pos="1250">
                    <a:srgbClr val="1A1A1A"/>
                  </a:gs>
                  <a:gs pos="100000">
                    <a:srgbClr val="1A1A1A"/>
                  </a:gs>
                </a:gsLst>
                <a:lin ang="5400000" scaled="0"/>
              </a:gradFill>
            </a:endParaRPr>
          </a:p>
          <a:p>
            <a:r>
              <a:rPr lang="en-US" sz="1765" dirty="0"/>
              <a:t>3</a:t>
            </a:r>
            <a:r>
              <a:rPr lang="en-US" sz="1568" dirty="0"/>
              <a:t>. </a:t>
            </a:r>
            <a:r>
              <a:rPr lang="en-US" sz="1765" dirty="0"/>
              <a:t>Check settings</a:t>
            </a:r>
          </a:p>
          <a:p>
            <a:endParaRPr lang="en-US" sz="1568"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269657" y="4549531"/>
            <a:ext cx="2423960"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40366" y="5221850"/>
            <a:ext cx="840980" cy="29880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588263" y="457622"/>
            <a:ext cx="11018520" cy="1629322"/>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85218" y="1561448"/>
            <a:ext cx="11018520" cy="543108"/>
          </a:xfrm>
        </p:spPr>
        <p:txBody>
          <a:bodyPr/>
          <a:lstStyle/>
          <a:p>
            <a:r>
              <a:rPr lang="en-US" sz="1765" dirty="0"/>
              <a:t>In the Studio, select </a:t>
            </a:r>
            <a:r>
              <a:rPr lang="en-US" sz="1765" b="1" dirty="0"/>
              <a:t>Manage</a:t>
            </a:r>
            <a:r>
              <a:rPr lang="en-US" sz="1765" dirty="0"/>
              <a:t> in the left navigation, then select </a:t>
            </a:r>
            <a:r>
              <a:rPr lang="en-US" sz="1765" b="1" dirty="0"/>
              <a:t>Managed Virtual Networks </a:t>
            </a:r>
            <a:r>
              <a:rPr lang="en-US" sz="1765"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14809" y="2159066"/>
            <a:ext cx="10558126" cy="3735103"/>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452555" y="4101319"/>
            <a:ext cx="522914" cy="22410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4975469" y="4213372"/>
            <a:ext cx="4556826" cy="190490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4975469" y="5793447"/>
            <a:ext cx="3286891" cy="922444"/>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76" dirty="0">
                <a:solidFill>
                  <a:schemeClr val="tx1"/>
                </a:solidFill>
              </a:rPr>
              <a:t>When a workspace is created, Azure Synapse automatically creates two Managed private endpoints to SQL pool and SQL on-demand in that workspace. </a:t>
            </a:r>
          </a:p>
          <a:p>
            <a:endParaRPr lang="en-US" sz="1176"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124873" y="5520658"/>
            <a:ext cx="149404" cy="27278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1840531"/>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 </a:t>
            </a:r>
          </a:p>
          <a:p>
            <a:endParaRPr lang="en-US" sz="1176" dirty="0">
              <a:solidFill>
                <a:schemeClr val="tx2"/>
              </a:solidFill>
              <a:latin typeface="Segoe UI Light" pitchFamily="34" charset="0"/>
            </a:endParaRPr>
          </a:p>
          <a:p>
            <a:r>
              <a:rPr lang="en-US" sz="1176" b="1" dirty="0">
                <a:solidFill>
                  <a:srgbClr val="FF0066"/>
                </a:solidFill>
                <a:latin typeface="Segoe UI Light" pitchFamily="34" charset="0"/>
              </a:rPr>
              <a:t>IMPORTANT</a:t>
            </a:r>
          </a:p>
          <a:p>
            <a:r>
              <a:rPr lang="en-US" sz="1176" dirty="0">
                <a:solidFill>
                  <a:srgbClr val="FF0066"/>
                </a:solidFill>
                <a:latin typeface="Segoe UI Light" pitchFamily="34" charset="0"/>
              </a:rPr>
              <a:t>All outbound traffic from the Managed workspace </a:t>
            </a:r>
            <a:r>
              <a:rPr lang="en-US" sz="1176" dirty="0" err="1">
                <a:solidFill>
                  <a:srgbClr val="FF0066"/>
                </a:solidFill>
                <a:latin typeface="Segoe UI Light" pitchFamily="34" charset="0"/>
              </a:rPr>
              <a:t>VNet</a:t>
            </a:r>
            <a:r>
              <a:rPr lang="en-US" sz="1176" dirty="0">
                <a:solidFill>
                  <a:srgbClr val="FF0066"/>
                </a:solidFill>
                <a:latin typeface="Segoe UI Light" pitchFamily="34" charset="0"/>
              </a:rPr>
              <a:t> will be blocked in the future. It's recommended that you connect to all your data sources using Managed private endpoints.</a:t>
            </a:r>
            <a:endParaRPr lang="en-US" sz="1176" dirty="0">
              <a:solidFill>
                <a:srgbClr val="FF0066"/>
              </a:solidFill>
            </a:endParaRPr>
          </a:p>
          <a:p>
            <a:pPr algn="l"/>
            <a:endParaRPr lang="en-US" sz="1372"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Manage </a:t>
            </a:r>
            <a:r>
              <a:rPr lang="en-US" dirty="0" err="1"/>
              <a:t>VNets</a:t>
            </a:r>
            <a:r>
              <a:rPr lang="en-US" dirty="0"/>
              <a:t>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1676410"/>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SQL on-demand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929703" y="493677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29704" y="1653634"/>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SQL On-Demand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SQL Pool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b="1"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b="1"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90</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1694</TotalTime>
  <Words>13710</Words>
  <Application>Microsoft Office PowerPoint</Application>
  <PresentationFormat>Widescreen</PresentationFormat>
  <Paragraphs>1853</Paragraphs>
  <Slides>91</Slides>
  <Notes>60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91</vt:i4>
      </vt:variant>
    </vt:vector>
  </HeadingPairs>
  <TitlesOfParts>
    <vt:vector size="104" baseType="lpstr">
      <vt:lpstr>Arial</vt:lpstr>
      <vt:lpstr>Arial Nova</vt:lpstr>
      <vt:lpstr>Calibri</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Synapse Workspace IP firewall rules</vt:lpstr>
      <vt:lpstr>Create an Azure Synapse workspace with a Managed workspace Virtual Network</vt:lpstr>
      <vt:lpstr>Managed private endpoints for SQL pool and SQL on-demand and other data sources </vt:lpstr>
      <vt:lpstr>Manage VNets in Synapse Workspace</vt:lpstr>
      <vt:lpstr>Connecting to Synapse from On-Premise</vt:lpstr>
      <vt:lpstr>Self-hosted Integration Runtime in Synapse Workspace</vt:lpstr>
      <vt:lpstr>Self-hosted Integration Runtime in Synapse Workspace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57</cp:revision>
  <dcterms:created xsi:type="dcterms:W3CDTF">2020-05-01T23:34:12Z</dcterms:created>
  <dcterms:modified xsi:type="dcterms:W3CDTF">2020-08-14T18:39:15Z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